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4" r:id="rId3"/>
    <p:sldId id="306" r:id="rId4"/>
    <p:sldId id="353" r:id="rId5"/>
    <p:sldId id="323" r:id="rId6"/>
    <p:sldId id="354" r:id="rId7"/>
    <p:sldId id="355" r:id="rId8"/>
    <p:sldId id="356" r:id="rId9"/>
    <p:sldId id="357" r:id="rId10"/>
    <p:sldId id="358" r:id="rId11"/>
    <p:sldId id="359" r:id="rId12"/>
    <p:sldId id="362" r:id="rId13"/>
    <p:sldId id="360" r:id="rId14"/>
    <p:sldId id="365" r:id="rId15"/>
    <p:sldId id="361" r:id="rId16"/>
    <p:sldId id="363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9" r:id="rId28"/>
    <p:sldId id="376" r:id="rId29"/>
    <p:sldId id="377" r:id="rId30"/>
    <p:sldId id="378" r:id="rId31"/>
    <p:sldId id="380" r:id="rId32"/>
    <p:sldId id="381" r:id="rId33"/>
    <p:sldId id="382" r:id="rId34"/>
    <p:sldId id="383" r:id="rId35"/>
    <p:sldId id="384" r:id="rId36"/>
    <p:sldId id="302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AEE"/>
    <a:srgbClr val="B4E915"/>
    <a:srgbClr val="143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78" y="1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917C1-87BB-40BC-86B1-A1D0B737A1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01889-2C52-4073-886C-8117483D84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19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317fca73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317fca73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954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15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2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009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754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6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111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21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132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956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22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4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49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79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806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426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081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546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247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656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37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77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026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43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15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307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162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376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28d50a88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528d50a88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789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66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97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585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07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86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4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83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50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44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5">
  <p:cSld name="Титульный слайд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279233" y="240000"/>
            <a:ext cx="7485600" cy="2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53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1" name="Google Shape;21;p4" descr="Название курса" title="Название курса"/>
          <p:cNvSpPr txBox="1">
            <a:spLocks noGrp="1"/>
          </p:cNvSpPr>
          <p:nvPr>
            <p:ph type="subTitle" idx="1"/>
          </p:nvPr>
        </p:nvSpPr>
        <p:spPr>
          <a:xfrm>
            <a:off x="306500" y="2415400"/>
            <a:ext cx="654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3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4" descr="Название курса" title="Название курса"/>
          <p:cNvSpPr txBox="1">
            <a:spLocks noGrp="1"/>
          </p:cNvSpPr>
          <p:nvPr>
            <p:ph type="subTitle" idx="2"/>
          </p:nvPr>
        </p:nvSpPr>
        <p:spPr>
          <a:xfrm>
            <a:off x="333767" y="5510233"/>
            <a:ext cx="6548400" cy="10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1800"/>
              <a:buFont typeface="Montserrat"/>
              <a:buNone/>
              <a:defRPr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67" y="398401"/>
            <a:ext cx="3612733" cy="52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971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0">
  <p:cSld name="TITLE_10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ru" smtClean="0"/>
              <a:pPr algn="l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09940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асибо 2">
  <p:cSld name="Спасибо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>
            <a:spLocks noGrp="1"/>
          </p:cNvSpPr>
          <p:nvPr>
            <p:ph type="title"/>
          </p:nvPr>
        </p:nvSpPr>
        <p:spPr>
          <a:xfrm>
            <a:off x="279267" y="234300"/>
            <a:ext cx="82400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5333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9pPr>
          </a:lstStyle>
          <a:p>
            <a:endParaRPr/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67" y="403200"/>
            <a:ext cx="3578367" cy="524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70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11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96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97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69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54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86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4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9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3DCD5-2834-4CDD-9E0E-42DA34851620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41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+TGTG6GhUh5M0NTE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ctrTitle"/>
          </p:nvPr>
        </p:nvSpPr>
        <p:spPr>
          <a:xfrm>
            <a:off x="279232" y="240000"/>
            <a:ext cx="7956717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-RU" dirty="0">
                <a:solidFill>
                  <a:srgbClr val="FEFA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глубокое обучение</a:t>
            </a:r>
            <a:endParaRPr dirty="0">
              <a:solidFill>
                <a:srgbClr val="FEFAE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Google Shape;326;p68">
            <a:extLst>
              <a:ext uri="{FF2B5EF4-FFF2-40B4-BE49-F238E27FC236}">
                <a16:creationId xmlns:a16="http://schemas.microsoft.com/office/drawing/2014/main" id="{EB927237-F683-4A70-9044-2467C97BE202}"/>
              </a:ext>
            </a:extLst>
          </p:cNvPr>
          <p:cNvSpPr txBox="1">
            <a:spLocks/>
          </p:cNvSpPr>
          <p:nvPr/>
        </p:nvSpPr>
        <p:spPr>
          <a:xfrm>
            <a:off x="203200" y="5043976"/>
            <a:ext cx="6548400" cy="16438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228600" lvl="0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3200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Некрасов Константин Олегович</a:t>
            </a:r>
          </a:p>
          <a:p>
            <a:pPr marL="0" indent="0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Директор по разработке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ML-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моделей  </a:t>
            </a:r>
          </a:p>
          <a:p>
            <a:pPr marL="0" indent="0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АО «Газпромбанк»</a:t>
            </a:r>
          </a:p>
          <a:p>
            <a:pPr marL="0" indent="0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t.me/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algolab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8DDAEA7-D3EE-480A-BC7F-A3AC7A236D4D}"/>
              </a:ext>
            </a:extLst>
          </p:cNvPr>
          <p:cNvSpPr/>
          <p:nvPr/>
        </p:nvSpPr>
        <p:spPr>
          <a:xfrm>
            <a:off x="8036718" y="175706"/>
            <a:ext cx="1728787" cy="910144"/>
          </a:xfrm>
          <a:prstGeom prst="rect">
            <a:avLst/>
          </a:prstGeom>
          <a:solidFill>
            <a:srgbClr val="143091"/>
          </a:solidFill>
          <a:ln>
            <a:solidFill>
              <a:srgbClr val="14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692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Свертка: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D72700-1FFC-42D4-A083-CD5E688478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471" y="1268942"/>
            <a:ext cx="8868479" cy="51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7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Свертка: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D964C3-A7BF-4C02-96E6-488F51566B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7920" y="1324806"/>
            <a:ext cx="8510530" cy="48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7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Свертка: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B82A2E-6D4A-4E68-90A6-AA1B157E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9304" y="1318456"/>
            <a:ext cx="8356113" cy="47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72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Свертка: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79CA49-DFC7-44D8-8777-3532F7A15B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649" y="1194214"/>
            <a:ext cx="9408369" cy="52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Свертка: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26A616-375B-4AA8-A133-233B9A7B89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7" y="1101725"/>
            <a:ext cx="724852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0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Свертка: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FFBFF2-A0A7-4A74-A124-69F005C950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200" y="1315926"/>
            <a:ext cx="9842500" cy="47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5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Padding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5EE9AB-7EE8-4160-A904-FAE9552482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750" y="1107682"/>
            <a:ext cx="10420350" cy="54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Strided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A5E16E-97E8-4355-8696-AF83989A6E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9" y="1062210"/>
            <a:ext cx="7167562" cy="529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2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цветных изображений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81ABFE-23E0-4F0A-8C33-BE079196C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75" y="1310551"/>
            <a:ext cx="11957050" cy="48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4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цветных изображений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BE6F42-9D0B-4C13-9D94-12F9A61EF4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9800" y="1086727"/>
            <a:ext cx="9207500" cy="510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8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7" y="321847"/>
            <a:ext cx="1001648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80" dirty="0">
                <a:latin typeface="Verdana" panose="020B0604030504040204" pitchFamily="34" charset="0"/>
                <a:ea typeface="Verdana" panose="020B0604030504040204" pitchFamily="34" charset="0"/>
              </a:rPr>
              <a:t>План</a:t>
            </a:r>
            <a:r>
              <a:rPr sz="3200" spc="-287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z="3200" spc="27" dirty="0">
                <a:latin typeface="Verdana" panose="020B0604030504040204" pitchFamily="34" charset="0"/>
                <a:ea typeface="Verdana" panose="020B0604030504040204" pitchFamily="34" charset="0"/>
              </a:rPr>
              <a:t>занятия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867" y="1077757"/>
            <a:ext cx="7996320" cy="271238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Знакомство с </a:t>
            </a:r>
            <a:r>
              <a:rPr lang="ru-R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датасетом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MNIST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(CNN)</a:t>
            </a: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Pooling 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слой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923718-3982-4400-B5DD-A0D488F9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23349"/>
            <a:ext cx="12192000" cy="56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1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C38D99-844F-4EDD-9EDB-8C1A13C5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9550" y="682404"/>
            <a:ext cx="12192000" cy="54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2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0F5618-55BA-4F47-83D5-7F977DDE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4014"/>
            <a:ext cx="12192000" cy="64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34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0B43DC-8ED2-43ED-A7FA-5978E70751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92000" cy="55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CE54CC-D4C3-49F4-84EC-39645828C9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49" y="785443"/>
            <a:ext cx="1146970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16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F7539F-B811-4A60-B429-32C2BC299CC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3116"/>
            <a:ext cx="12192000" cy="597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99A520-D939-4BFB-93FE-5FC5C24E2F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378"/>
            <a:ext cx="12192000" cy="683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27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50C7C9-AD0A-4372-B12C-0CE9841683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1231"/>
            <a:ext cx="12192000" cy="66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8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CCF7B-35AD-4CAD-895F-000FB597DE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44456"/>
            <a:ext cx="12192000" cy="6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4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167328-D9C1-4865-B6FD-A8A1A21206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95534"/>
            <a:ext cx="12192000" cy="44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Датасет</a:t>
            </a: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MNIST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6978-8412-49D3-853B-F39D17B5CD08}"/>
              </a:ext>
            </a:extLst>
          </p:cNvPr>
          <p:cNvSpPr txBox="1"/>
          <p:nvPr/>
        </p:nvSpPr>
        <p:spPr>
          <a:xfrm>
            <a:off x="480000" y="1173537"/>
            <a:ext cx="5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CCEC-644F-4E06-9B95-BE6C8BB76E28}"/>
              </a:ext>
            </a:extLst>
          </p:cNvPr>
          <p:cNvSpPr txBox="1"/>
          <p:nvPr/>
        </p:nvSpPr>
        <p:spPr>
          <a:xfrm>
            <a:off x="679450" y="1358203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Задача классификации на 10 классов черно-белых изображений размер 32х32</a:t>
            </a:r>
          </a:p>
        </p:txBody>
      </p:sp>
      <p:pic>
        <p:nvPicPr>
          <p:cNvPr id="1028" name="Picture 4" descr="Machine Learning Part 5: MNIST Model">
            <a:extLst>
              <a:ext uri="{FF2B5EF4-FFF2-40B4-BE49-F238E27FC236}">
                <a16:creationId xmlns:a16="http://schemas.microsoft.com/office/drawing/2014/main" id="{D9A22F61-2104-4AA6-A4F3-117204EF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855300"/>
            <a:ext cx="539115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6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-Net: процесс свёртки. Слева - ввод, посередине - фильтр (ядро свёртки), справа - свёртка. Процесс можно повторять и для свёрток, в результате - сжимая исходник насколько угодно.">
            <a:extLst>
              <a:ext uri="{FF2B5EF4-FFF2-40B4-BE49-F238E27FC236}">
                <a16:creationId xmlns:a16="http://schemas.microsoft.com/office/drawing/2014/main" id="{DED278D5-EE9E-4B27-B452-32E0A560B6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672067"/>
            <a:ext cx="8102600" cy="397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04;p103">
            <a:extLst>
              <a:ext uri="{FF2B5EF4-FFF2-40B4-BE49-F238E27FC236}">
                <a16:creationId xmlns:a16="http://schemas.microsoft.com/office/drawing/2014/main" id="{3F0387B0-1443-4D19-B491-DECE13EEF3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нейросети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98391E4-EBA1-469C-815B-DCCBF01F698F}"/>
              </a:ext>
            </a:extLst>
          </p:cNvPr>
          <p:cNvSpPr txBox="1"/>
          <p:nvPr/>
        </p:nvSpPr>
        <p:spPr>
          <a:xfrm>
            <a:off x="403867" y="1077757"/>
            <a:ext cx="7996320" cy="132739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52396">
              <a:lnSpc>
                <a:spcPct val="150000"/>
              </a:lnSpc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Нейросеть сама учится понимать, какие паттерны на изображении ей важно уметь находить. </a:t>
            </a: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022E5-943A-420E-ADEC-5B68EF582D0D}"/>
              </a:ext>
            </a:extLst>
          </p:cNvPr>
          <p:cNvSpPr txBox="1"/>
          <p:nvPr/>
        </p:nvSpPr>
        <p:spPr>
          <a:xfrm>
            <a:off x="1485900" y="2076450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Исходное изображение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57375-C55D-4FD4-83E8-36A7A36727AB}"/>
              </a:ext>
            </a:extLst>
          </p:cNvPr>
          <p:cNvSpPr txBox="1"/>
          <p:nvPr/>
        </p:nvSpPr>
        <p:spPr>
          <a:xfrm>
            <a:off x="4775200" y="2108200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 (</a:t>
            </a:r>
            <a:r>
              <a:rPr lang="ru-RU" b="1" dirty="0"/>
              <a:t>обучаемый параметры</a:t>
            </a:r>
            <a:r>
              <a:rPr lang="ru-RU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22AA2-4128-4BBA-9B2E-B42C92BCCC41}"/>
              </a:ext>
            </a:extLst>
          </p:cNvPr>
          <p:cNvSpPr txBox="1"/>
          <p:nvPr/>
        </p:nvSpPr>
        <p:spPr>
          <a:xfrm>
            <a:off x="7848600" y="2108200"/>
            <a:ext cx="311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Изображение, полученное после свертки</a:t>
            </a:r>
          </a:p>
        </p:txBody>
      </p:sp>
    </p:spTree>
    <p:extLst>
      <p:ext uri="{BB962C8B-B14F-4D97-AF65-F5344CB8AC3E}">
        <p14:creationId xmlns:p14="http://schemas.microsoft.com/office/powerpoint/2010/main" val="815747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D8AF8-3BB3-4802-A70A-877A258992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6254"/>
            <a:ext cx="12192000" cy="64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94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372100-4740-4CAB-9808-BC52831ED8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37598"/>
            <a:ext cx="12192000" cy="57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4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4CB7C5-61C0-4A5D-B328-560F18D5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0" y="556811"/>
            <a:ext cx="1095527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31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40FD0A-CE00-4981-9A58-65257A8F0B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04212"/>
            <a:ext cx="12192000" cy="58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1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636F64-F79D-4AF2-A197-1B7539FF08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32054"/>
            <a:ext cx="12192000" cy="61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8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8"/>
          <p:cNvSpPr txBox="1">
            <a:spLocks noGrp="1"/>
          </p:cNvSpPr>
          <p:nvPr>
            <p:ph type="title"/>
          </p:nvPr>
        </p:nvSpPr>
        <p:spPr>
          <a:xfrm>
            <a:off x="279267" y="234300"/>
            <a:ext cx="8240000" cy="25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ru"/>
              <a:t>Спасибо </a:t>
            </a:r>
            <a:endParaRPr/>
          </a:p>
          <a:p>
            <a:r>
              <a:rPr lang="ru"/>
              <a:t>за внимание!</a:t>
            </a: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550ACE-0CEE-44E2-9107-E3C511DB23D2}"/>
              </a:ext>
            </a:extLst>
          </p:cNvPr>
          <p:cNvSpPr/>
          <p:nvPr/>
        </p:nvSpPr>
        <p:spPr>
          <a:xfrm>
            <a:off x="8172450" y="328613"/>
            <a:ext cx="1614488" cy="671512"/>
          </a:xfrm>
          <a:prstGeom prst="rect">
            <a:avLst/>
          </a:prstGeom>
          <a:solidFill>
            <a:srgbClr val="B4E915"/>
          </a:solidFill>
          <a:ln>
            <a:solidFill>
              <a:srgbClr val="B4E9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16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Датасет</a:t>
            </a: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MNIST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6978-8412-49D3-853B-F39D17B5CD08}"/>
              </a:ext>
            </a:extLst>
          </p:cNvPr>
          <p:cNvSpPr txBox="1"/>
          <p:nvPr/>
        </p:nvSpPr>
        <p:spPr>
          <a:xfrm>
            <a:off x="480000" y="1173537"/>
            <a:ext cx="5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CCEC-644F-4E06-9B95-BE6C8BB76E28}"/>
              </a:ext>
            </a:extLst>
          </p:cNvPr>
          <p:cNvSpPr txBox="1"/>
          <p:nvPr/>
        </p:nvSpPr>
        <p:spPr>
          <a:xfrm>
            <a:off x="901700" y="1376065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Черно-белая картинка представляется матрицей чисел из отрезка </a:t>
            </a:r>
            <a:r>
              <a:rPr lang="en-US" dirty="0"/>
              <a:t>[</a:t>
            </a:r>
            <a:r>
              <a:rPr lang="ru-RU" dirty="0"/>
              <a:t>0, 255</a:t>
            </a:r>
            <a:r>
              <a:rPr lang="en-US" dirty="0"/>
              <a:t>]</a:t>
            </a:r>
            <a:r>
              <a:rPr lang="ru-RU" dirty="0"/>
              <a:t> размера 32х32</a:t>
            </a:r>
          </a:p>
        </p:txBody>
      </p:sp>
      <p:sp>
        <p:nvSpPr>
          <p:cNvPr id="8" name="Правая фигурная скобка 7">
            <a:extLst>
              <a:ext uri="{FF2B5EF4-FFF2-40B4-BE49-F238E27FC236}">
                <a16:creationId xmlns:a16="http://schemas.microsoft.com/office/drawing/2014/main" id="{0AEF0D2E-AA59-44BA-B0B8-70300B22D735}"/>
              </a:ext>
            </a:extLst>
          </p:cNvPr>
          <p:cNvSpPr/>
          <p:nvPr/>
        </p:nvSpPr>
        <p:spPr>
          <a:xfrm>
            <a:off x="10326052" y="1435100"/>
            <a:ext cx="354648" cy="4591050"/>
          </a:xfrm>
          <a:prstGeom prst="rightBrace">
            <a:avLst>
              <a:gd name="adj1" fmla="val 8333"/>
              <a:gd name="adj2" fmla="val 5091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2C231F-0EC2-49A0-A853-D6F39409AC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5200" y="1376065"/>
            <a:ext cx="6820852" cy="4696480"/>
          </a:xfrm>
          <a:prstGeom prst="rect">
            <a:avLst/>
          </a:prstGeom>
        </p:spPr>
      </p:pic>
      <p:sp>
        <p:nvSpPr>
          <p:cNvPr id="14" name="Правая фигурная скобка 13">
            <a:extLst>
              <a:ext uri="{FF2B5EF4-FFF2-40B4-BE49-F238E27FC236}">
                <a16:creationId xmlns:a16="http://schemas.microsoft.com/office/drawing/2014/main" id="{9A5CAFF7-A83F-455C-9520-32498359943A}"/>
              </a:ext>
            </a:extLst>
          </p:cNvPr>
          <p:cNvSpPr/>
          <p:nvPr/>
        </p:nvSpPr>
        <p:spPr>
          <a:xfrm rot="5400000">
            <a:off x="7496513" y="3639290"/>
            <a:ext cx="315376" cy="5181885"/>
          </a:xfrm>
          <a:prstGeom prst="rightBrace">
            <a:avLst>
              <a:gd name="adj1" fmla="val 8333"/>
              <a:gd name="adj2" fmla="val 5091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7F4EB-80E1-4E0A-B91A-BB02CD04F2D2}"/>
              </a:ext>
            </a:extLst>
          </p:cNvPr>
          <p:cNvSpPr txBox="1"/>
          <p:nvPr/>
        </p:nvSpPr>
        <p:spPr>
          <a:xfrm>
            <a:off x="10831133" y="3602721"/>
            <a:ext cx="45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884E6-FB02-491D-846A-ED856CF33DFB}"/>
              </a:ext>
            </a:extLst>
          </p:cNvPr>
          <p:cNvSpPr txBox="1"/>
          <p:nvPr/>
        </p:nvSpPr>
        <p:spPr>
          <a:xfrm>
            <a:off x="7428821" y="6488668"/>
            <a:ext cx="45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50826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859415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Растягивание картинки в вектор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6978-8412-49D3-853B-F39D17B5CD08}"/>
              </a:ext>
            </a:extLst>
          </p:cNvPr>
          <p:cNvSpPr txBox="1"/>
          <p:nvPr/>
        </p:nvSpPr>
        <p:spPr>
          <a:xfrm>
            <a:off x="480000" y="1173537"/>
            <a:ext cx="5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3074" name="Picture 2" descr="a drawing of a grid with the number 9 in the corner">
            <a:extLst>
              <a:ext uri="{FF2B5EF4-FFF2-40B4-BE49-F238E27FC236}">
                <a16:creationId xmlns:a16="http://schemas.microsoft.com/office/drawing/2014/main" id="{B23D064C-76E9-46FB-9B1B-3A6DFDB1DE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" y="1065587"/>
            <a:ext cx="5708649" cy="322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0BE9FC-4EC6-457B-82F9-00DF50FD26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3590925"/>
            <a:ext cx="5524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7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картинок </a:t>
            </a: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полносвязной</a:t>
            </a: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сетью: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9CCEC-644F-4E06-9B95-BE6C8BB76E28}"/>
              </a:ext>
            </a:extLst>
          </p:cNvPr>
          <p:cNvSpPr txBox="1"/>
          <p:nvPr/>
        </p:nvSpPr>
        <p:spPr>
          <a:xfrm>
            <a:off x="480000" y="1325265"/>
            <a:ext cx="5558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Слишком много нейронов в 1 слое сети</a:t>
            </a:r>
          </a:p>
          <a:p>
            <a:pPr marL="285750" indent="-285750">
              <a:buFontTx/>
              <a:buChar char="-"/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Ломаются пространственные отношения на картинке, которые могли бы помочь сети в задаче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316888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3C5474-49B5-4759-B6E7-CB616C7464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8940" y="947391"/>
            <a:ext cx="1017412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78E467-301C-4D73-B5AA-35E7C02579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387" y="313890"/>
            <a:ext cx="11117226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6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106071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Свертка: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C2D82D-70C6-4E3A-AA91-EE2497227E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505" y="1633740"/>
            <a:ext cx="8015845" cy="46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195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151</Words>
  <Application>Microsoft Office PowerPoint</Application>
  <PresentationFormat>Широкоэкранный</PresentationFormat>
  <Paragraphs>39</Paragraphs>
  <Slides>36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Montserrat</vt:lpstr>
      <vt:lpstr>Verdana</vt:lpstr>
      <vt:lpstr>Тема Office</vt:lpstr>
      <vt:lpstr>Введение в глубокое обучение</vt:lpstr>
      <vt:lpstr>План занятия</vt:lpstr>
      <vt:lpstr>Датасет MNIST</vt:lpstr>
      <vt:lpstr>Датасет MNIST</vt:lpstr>
      <vt:lpstr>Растягивание картинки в вектор</vt:lpstr>
      <vt:lpstr>Классификация картинок полносвязной сетью:</vt:lpstr>
      <vt:lpstr>Презентация PowerPoint</vt:lpstr>
      <vt:lpstr>Презентация PowerPoint</vt:lpstr>
      <vt:lpstr>Свертка:</vt:lpstr>
      <vt:lpstr>Свертка:</vt:lpstr>
      <vt:lpstr>Свертка:</vt:lpstr>
      <vt:lpstr>Свертка:</vt:lpstr>
      <vt:lpstr>Свертка:</vt:lpstr>
      <vt:lpstr>Свертка:</vt:lpstr>
      <vt:lpstr>Свертка:</vt:lpstr>
      <vt:lpstr>Padding</vt:lpstr>
      <vt:lpstr>Strided</vt:lpstr>
      <vt:lpstr>Свертка цветных изображений</vt:lpstr>
      <vt:lpstr>Свертка цветных изображений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Обучение нейросети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машинного обучения</dc:title>
  <dc:creator>Alex</dc:creator>
  <cp:lastModifiedBy>NeKonn</cp:lastModifiedBy>
  <cp:revision>208</cp:revision>
  <dcterms:created xsi:type="dcterms:W3CDTF">2024-03-22T06:25:09Z</dcterms:created>
  <dcterms:modified xsi:type="dcterms:W3CDTF">2025-04-25T05:38:22Z</dcterms:modified>
</cp:coreProperties>
</file>